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311" r:id="rId3"/>
    <p:sldId id="312" r:id="rId4"/>
    <p:sldId id="259" r:id="rId5"/>
    <p:sldId id="279" r:id="rId6"/>
    <p:sldId id="280" r:id="rId7"/>
    <p:sldId id="310" r:id="rId8"/>
    <p:sldId id="281" r:id="rId9"/>
    <p:sldId id="284" r:id="rId10"/>
    <p:sldId id="285" r:id="rId11"/>
    <p:sldId id="309" r:id="rId12"/>
    <p:sldId id="287" r:id="rId13"/>
    <p:sldId id="288" r:id="rId14"/>
    <p:sldId id="289" r:id="rId15"/>
    <p:sldId id="290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8" r:id="rId25"/>
    <p:sldId id="302" r:id="rId26"/>
    <p:sldId id="304" r:id="rId27"/>
    <p:sldId id="305" r:id="rId28"/>
    <p:sldId id="306" r:id="rId29"/>
    <p:sldId id="307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52" autoAdjust="0"/>
  </p:normalViewPr>
  <p:slideViewPr>
    <p:cSldViewPr snapToGrid="0">
      <p:cViewPr varScale="1">
        <p:scale>
          <a:sx n="89" d="100"/>
          <a:sy n="89" d="100"/>
        </p:scale>
        <p:origin x="128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這套方法雖然能生成風格轉換的人臉，但它所產生的結果，比較貼近真實人臉的風格，比較單一沒那麼</a:t>
            </a:r>
            <a:r>
              <a:rPr lang="en-US" altLang="zh-TW" dirty="0"/>
              <a:t>diverse</a:t>
            </a:r>
            <a:r>
              <a:rPr lang="zh-TW" altLang="en-US" dirty="0"/>
              <a:t>，以左圖來解釋就是生成結果的空間相較於</a:t>
            </a:r>
            <a:r>
              <a:rPr lang="en-US" altLang="zh-TW" dirty="0"/>
              <a:t>target domain</a:t>
            </a:r>
            <a:r>
              <a:rPr lang="zh-TW" altLang="en-US" dirty="0"/>
              <a:t>來說小很多，它</a:t>
            </a:r>
            <a:r>
              <a:rPr lang="en-US" altLang="zh-TW" dirty="0"/>
              <a:t>finetune</a:t>
            </a:r>
            <a:r>
              <a:rPr lang="zh-TW" altLang="en-US" dirty="0"/>
              <a:t>完只能學到</a:t>
            </a:r>
            <a:r>
              <a:rPr lang="en-US" altLang="zh-TW" dirty="0"/>
              <a:t>dataset</a:t>
            </a:r>
            <a:r>
              <a:rPr lang="zh-TW" altLang="en-US" dirty="0"/>
              <a:t>的整體平均風格，而不能使用單一範例圖片當作轉換的參考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685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069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左邊這張圖顯示了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style transfer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的大致流程圖，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 encoder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會取出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 image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feature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，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encoder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會取出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image feature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，然後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2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個融合後送進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decoder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產生結果，那這個藍框對應到右邊的藍框，綠框對應到右邊的綠框，這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2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個框框合起來是原本的</a:t>
            </a:r>
            <a:r>
              <a:rPr lang="en-US" altLang="zh-TW" sz="11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，左邊的紅框對應到右邊的紅框，就是本文新增加的部分，然後作者把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這一路稱為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intrinsic style path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，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這一路稱為</a:t>
            </a:r>
            <a:r>
              <a:rPr lang="en-US" altLang="zh-TW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extrinsic path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，也是命名為</a:t>
            </a:r>
            <a:r>
              <a:rPr lang="en-US" altLang="zh-TW" sz="11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r>
              <a:rPr lang="zh-TW" altLang="en-US" sz="11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的原因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565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左路這邊藍色綠色的原本的</a:t>
            </a:r>
            <a:r>
              <a:rPr lang="en-US" altLang="zh-TW" dirty="0" err="1"/>
              <a:t>styleGAN</a:t>
            </a:r>
            <a:r>
              <a:rPr lang="zh-TW" altLang="en-US" dirty="0"/>
              <a:t>的</a:t>
            </a:r>
            <a:r>
              <a:rPr lang="en-US" altLang="zh-TW" dirty="0"/>
              <a:t>block</a:t>
            </a:r>
            <a:r>
              <a:rPr lang="zh-TW" altLang="en-US" dirty="0"/>
              <a:t>都是</a:t>
            </a:r>
            <a:r>
              <a:rPr lang="en-US" altLang="zh-TW" dirty="0"/>
              <a:t>fixed</a:t>
            </a:r>
            <a:r>
              <a:rPr lang="zh-TW" altLang="en-US" dirty="0"/>
              <a:t>住的</a:t>
            </a:r>
            <a:r>
              <a:rPr lang="en-US" altLang="zh-TW" dirty="0"/>
              <a:t>(</a:t>
            </a:r>
            <a:r>
              <a:rPr lang="zh-TW" altLang="en-US" dirty="0"/>
              <a:t>可以避免</a:t>
            </a:r>
            <a:r>
              <a:rPr lang="en-US" altLang="zh-TW" dirty="0"/>
              <a:t>mode collapse</a:t>
            </a:r>
            <a:r>
              <a:rPr lang="zh-TW" altLang="en-US" dirty="0"/>
              <a:t>、比較好保留原本的</a:t>
            </a:r>
            <a:r>
              <a:rPr lang="en-US" altLang="zh-TW" dirty="0"/>
              <a:t>content</a:t>
            </a:r>
            <a:r>
              <a:rPr lang="zh-TW" altLang="en-US" dirty="0"/>
              <a:t>資訊</a:t>
            </a:r>
            <a:r>
              <a:rPr lang="en-US" altLang="zh-TW" dirty="0"/>
              <a:t>)</a:t>
            </a:r>
            <a:r>
              <a:rPr lang="zh-TW" altLang="en-US" dirty="0"/>
              <a:t>，目的是要讓右邊這一路所產生的</a:t>
            </a:r>
            <a:r>
              <a:rPr lang="en-US" altLang="zh-TW" dirty="0"/>
              <a:t>structure code</a:t>
            </a:r>
            <a:r>
              <a:rPr lang="zh-TW" altLang="en-US" dirty="0"/>
              <a:t>和</a:t>
            </a:r>
            <a:r>
              <a:rPr lang="en-US" altLang="zh-TW" dirty="0"/>
              <a:t>color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r>
              <a:rPr lang="zh-TW" altLang="en-US" dirty="0"/>
              <a:t>影響左路的</a:t>
            </a:r>
            <a:r>
              <a:rPr lang="en-US" altLang="zh-TW" dirty="0"/>
              <a:t>content features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775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4237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0860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796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985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141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6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782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879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464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2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513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8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236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5271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086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777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44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Exemplar-Based Image Style Transfer</a:t>
            </a:r>
            <a:r>
              <a:rPr lang="zh-TW" altLang="en-US" dirty="0"/>
              <a:t>，我們會有一個</a:t>
            </a:r>
            <a:r>
              <a:rPr lang="en-US" altLang="zh-TW" dirty="0"/>
              <a:t>content image</a:t>
            </a:r>
            <a:r>
              <a:rPr lang="zh-TW" altLang="en-US" dirty="0"/>
              <a:t>負責掌管</a:t>
            </a:r>
            <a:r>
              <a:rPr lang="en-US" altLang="zh-TW" dirty="0"/>
              <a:t>structures</a:t>
            </a:r>
            <a:r>
              <a:rPr lang="zh-TW" altLang="en-US" dirty="0"/>
              <a:t>，還會有一個參考的</a:t>
            </a:r>
            <a:r>
              <a:rPr lang="en-US" altLang="zh-TW" dirty="0"/>
              <a:t>style image example</a:t>
            </a:r>
            <a:r>
              <a:rPr lang="zh-TW" altLang="en-US" dirty="0"/>
              <a:t>，</a:t>
            </a:r>
            <a:r>
              <a:rPr lang="en-US" altLang="zh-TW" dirty="0"/>
              <a:t>model</a:t>
            </a:r>
            <a:r>
              <a:rPr lang="zh-TW" altLang="en-US" dirty="0"/>
              <a:t>會把這</a:t>
            </a:r>
            <a:r>
              <a:rPr lang="en-US" altLang="zh-TW" dirty="0"/>
              <a:t>style image</a:t>
            </a:r>
            <a:r>
              <a:rPr lang="zh-TW" altLang="en-US" dirty="0"/>
              <a:t>的</a:t>
            </a:r>
            <a:r>
              <a:rPr lang="en-US" altLang="zh-TW" dirty="0"/>
              <a:t>colors</a:t>
            </a:r>
            <a:r>
              <a:rPr lang="zh-TW" altLang="en-US" dirty="0"/>
              <a:t>、</a:t>
            </a:r>
            <a:r>
              <a:rPr lang="en-US" altLang="zh-TW" dirty="0"/>
              <a:t>texture</a:t>
            </a:r>
            <a:r>
              <a:rPr lang="zh-TW" altLang="en-US" dirty="0"/>
              <a:t>轉移到</a:t>
            </a:r>
            <a:r>
              <a:rPr lang="en-US" altLang="zh-TW" dirty="0"/>
              <a:t>content image</a:t>
            </a:r>
            <a:r>
              <a:rPr lang="zh-TW" altLang="en-US" dirty="0"/>
              <a:t>上，那比起一般的</a:t>
            </a:r>
            <a:r>
              <a:rPr lang="en-US" altLang="zh-TW" dirty="0"/>
              <a:t>Image Style Transfer</a:t>
            </a:r>
            <a:r>
              <a:rPr lang="zh-TW" altLang="en-US" dirty="0"/>
              <a:t>，這種</a:t>
            </a:r>
            <a:r>
              <a:rPr lang="en-US" altLang="zh-TW" dirty="0"/>
              <a:t>Exemplar-Based</a:t>
            </a:r>
            <a:r>
              <a:rPr lang="zh-TW" altLang="en-US" dirty="0"/>
              <a:t>會更靈活更方便，因為</a:t>
            </a:r>
            <a:r>
              <a:rPr lang="en-US" altLang="zh-TW" dirty="0"/>
              <a:t>user</a:t>
            </a:r>
            <a:r>
              <a:rPr lang="zh-TW" altLang="en-US" dirty="0"/>
              <a:t>可以自己選擇想要的</a:t>
            </a:r>
            <a:r>
              <a:rPr lang="en-US" altLang="zh-TW" dirty="0"/>
              <a:t>style image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那如果是要應用在人臉上，這邊有</a:t>
            </a:r>
            <a:r>
              <a:rPr lang="en-US" altLang="zh-TW" dirty="0"/>
              <a:t>2</a:t>
            </a:r>
            <a:r>
              <a:rPr lang="zh-TW" altLang="en-US" dirty="0"/>
              <a:t>個做得比較好的，第一個上面這個是用一些任意的</a:t>
            </a:r>
            <a:r>
              <a:rPr lang="en-US" altLang="zh-TW" dirty="0"/>
              <a:t>painting</a:t>
            </a:r>
            <a:r>
              <a:rPr lang="zh-TW" altLang="en-US" dirty="0"/>
              <a:t>當作</a:t>
            </a:r>
            <a:r>
              <a:rPr lang="en-US" altLang="zh-TW" dirty="0"/>
              <a:t>style image</a:t>
            </a:r>
            <a:r>
              <a:rPr lang="zh-TW" altLang="en-US" dirty="0"/>
              <a:t>，它確實有很好地把一些</a:t>
            </a:r>
            <a:r>
              <a:rPr lang="en-US" altLang="zh-TW" dirty="0"/>
              <a:t>colors</a:t>
            </a:r>
            <a:r>
              <a:rPr lang="zh-TW" altLang="en-US" dirty="0"/>
              <a:t>和</a:t>
            </a:r>
            <a:r>
              <a:rPr lang="en-US" altLang="zh-TW" dirty="0"/>
              <a:t>textures</a:t>
            </a:r>
            <a:r>
              <a:rPr lang="zh-TW" altLang="en-US" dirty="0"/>
              <a:t>貼上去，但是這個結果太抽象了，可能不是普遍人預期得到的結果，那下面這個是用</a:t>
            </a:r>
            <a:r>
              <a:rPr lang="en-US" altLang="zh-TW" dirty="0"/>
              <a:t>portraits</a:t>
            </a:r>
            <a:r>
              <a:rPr lang="zh-TW" altLang="en-US" dirty="0"/>
              <a:t>當作</a:t>
            </a:r>
            <a:r>
              <a:rPr lang="en-US" altLang="zh-TW" dirty="0"/>
              <a:t>style image</a:t>
            </a:r>
            <a:r>
              <a:rPr lang="zh-TW" altLang="en-US" dirty="0"/>
              <a:t>，這個結果就比較自然比較寫實一點，但這些結果還是只有轉移</a:t>
            </a:r>
            <a:r>
              <a:rPr lang="en-US" altLang="zh-TW" dirty="0"/>
              <a:t>colors</a:t>
            </a:r>
            <a:r>
              <a:rPr lang="zh-TW" altLang="en-US" dirty="0"/>
              <a:t>和</a:t>
            </a:r>
            <a:r>
              <a:rPr lang="en-US" altLang="zh-TW" dirty="0"/>
              <a:t>textures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9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要真正做到</a:t>
            </a:r>
            <a:r>
              <a:rPr lang="en-US" altLang="zh-TW" dirty="0"/>
              <a:t>Face</a:t>
            </a:r>
            <a:r>
              <a:rPr lang="zh-TW" altLang="en-US" dirty="0"/>
              <a:t> </a:t>
            </a:r>
            <a:r>
              <a:rPr lang="en-US" altLang="zh-TW" dirty="0"/>
              <a:t>style transfer</a:t>
            </a:r>
            <a:r>
              <a:rPr lang="zh-TW" altLang="en-US" dirty="0"/>
              <a:t>必須考慮整體的畫風，不只是</a:t>
            </a:r>
            <a:r>
              <a:rPr lang="en-US" altLang="zh-TW" dirty="0"/>
              <a:t>color</a:t>
            </a:r>
            <a:r>
              <a:rPr lang="zh-TW" altLang="en-US" dirty="0"/>
              <a:t>和</a:t>
            </a:r>
            <a:r>
              <a:rPr lang="en-US" altLang="zh-TW" dirty="0"/>
              <a:t>texture</a:t>
            </a:r>
            <a:r>
              <a:rPr lang="zh-TW" altLang="en-US" dirty="0"/>
              <a:t>，還有一些相關的形狀，結構也要去模仿，像上方這個成龍本人和成龍的諷刺畫風格，它會把鼻子誇飾化，下方這個女角色，她的眼睛會根據不同的漫畫作品畫風作變化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591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210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舉例，有</a:t>
            </a:r>
            <a:r>
              <a:rPr lang="en-US" dirty="0"/>
              <a:t>Image-to-image Translation</a:t>
            </a:r>
            <a:r>
              <a:rPr lang="zh-TW" altLang="en-US" dirty="0"/>
              <a:t>這套方法，這套方法會讓</a:t>
            </a:r>
            <a:r>
              <a:rPr lang="en-US" altLang="zh-TW" dirty="0"/>
              <a:t>model</a:t>
            </a:r>
            <a:r>
              <a:rPr lang="zh-TW" altLang="en-US" dirty="0"/>
              <a:t>學習</a:t>
            </a:r>
            <a:r>
              <a:rPr lang="en-US" altLang="zh-TW" dirty="0"/>
              <a:t>face domain</a:t>
            </a:r>
            <a:r>
              <a:rPr lang="zh-TW" altLang="en-US" dirty="0"/>
              <a:t>和</a:t>
            </a:r>
            <a:r>
              <a:rPr lang="en-US" altLang="zh-TW" dirty="0"/>
              <a:t>portrait domain</a:t>
            </a:r>
            <a:r>
              <a:rPr lang="zh-TW" altLang="en-US" dirty="0"/>
              <a:t>之間的複雜的雙向關係，解析度低，需要較大資料集，也要</a:t>
            </a:r>
            <a:r>
              <a:rPr lang="en-US" altLang="zh-TW" dirty="0"/>
              <a:t>train</a:t>
            </a:r>
            <a:r>
              <a:rPr lang="zh-TW" altLang="en-US" dirty="0"/>
              <a:t>比較久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04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256c478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13256c478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styleGAN</a:t>
            </a:r>
            <a:r>
              <a:rPr lang="zh-TW" altLang="en-US" dirty="0"/>
              <a:t>輸入</a:t>
            </a:r>
            <a:r>
              <a:rPr lang="en-US" altLang="zh-TW" dirty="0"/>
              <a:t>noise z</a:t>
            </a:r>
            <a:r>
              <a:rPr lang="zh-TW" altLang="en-US" dirty="0"/>
              <a:t>，能夠產生多樣的真實的人臉，其中有很多</a:t>
            </a:r>
            <a:r>
              <a:rPr lang="en-US" altLang="zh-TW" dirty="0"/>
              <a:t>layer</a:t>
            </a:r>
            <a:r>
              <a:rPr lang="zh-TW" altLang="en-US" dirty="0"/>
              <a:t>，分別控制不同資訊，像是</a:t>
            </a:r>
            <a:r>
              <a:rPr lang="en-US" altLang="zh-TW" dirty="0"/>
              <a:t>pose</a:t>
            </a:r>
            <a:r>
              <a:rPr lang="zh-TW" altLang="en-US" dirty="0"/>
              <a:t>、</a:t>
            </a:r>
            <a:r>
              <a:rPr lang="en-US" altLang="zh-TW" dirty="0"/>
              <a:t>gender</a:t>
            </a:r>
            <a:r>
              <a:rPr lang="zh-TW" altLang="en-US" dirty="0"/>
              <a:t>、</a:t>
            </a:r>
            <a:r>
              <a:rPr lang="en-US" altLang="zh-TW" dirty="0"/>
              <a:t>texture</a:t>
            </a:r>
            <a:r>
              <a:rPr lang="zh-TW" altLang="en-US" dirty="0"/>
              <a:t>、</a:t>
            </a:r>
            <a:r>
              <a:rPr lang="en-US" altLang="zh-TW" dirty="0"/>
              <a:t>color</a:t>
            </a:r>
            <a:r>
              <a:rPr lang="zh-TW" altLang="en-US" dirty="0"/>
              <a:t>等等，我們把它</a:t>
            </a:r>
            <a:r>
              <a:rPr lang="en-US" altLang="zh-TW" dirty="0"/>
              <a:t>finetune</a:t>
            </a:r>
            <a:r>
              <a:rPr lang="zh-TW" altLang="en-US" dirty="0"/>
              <a:t>在一個</a:t>
            </a:r>
            <a:r>
              <a:rPr lang="en-US" altLang="zh-TW" dirty="0"/>
              <a:t>cartoon dataset</a:t>
            </a:r>
            <a:r>
              <a:rPr lang="zh-TW" altLang="en-US" dirty="0"/>
              <a:t>就可以變成一個卡通人臉生成器，接著我們可以做</a:t>
            </a:r>
            <a:r>
              <a:rPr lang="en-US" altLang="zh-TW" dirty="0"/>
              <a:t>style blending</a:t>
            </a:r>
            <a:r>
              <a:rPr lang="zh-TW" altLang="en-US" dirty="0"/>
              <a:t>，就是可能拿真實人臉的</a:t>
            </a:r>
            <a:r>
              <a:rPr lang="en-US" altLang="zh-TW" dirty="0"/>
              <a:t>texture</a:t>
            </a:r>
            <a:r>
              <a:rPr lang="zh-TW" altLang="en-US" dirty="0"/>
              <a:t>、</a:t>
            </a:r>
            <a:r>
              <a:rPr lang="en-US" altLang="zh-TW" dirty="0"/>
              <a:t>color layer</a:t>
            </a:r>
            <a:r>
              <a:rPr lang="zh-TW" altLang="en-US" dirty="0"/>
              <a:t>加上卡通人臉的</a:t>
            </a:r>
            <a:r>
              <a:rPr lang="en-US" altLang="zh-TW" dirty="0"/>
              <a:t>pose gender</a:t>
            </a:r>
            <a:r>
              <a:rPr lang="zh-TW" altLang="en-US" dirty="0"/>
              <a:t> </a:t>
            </a:r>
            <a:r>
              <a:rPr lang="en-US" altLang="zh-TW" dirty="0"/>
              <a:t>layer</a:t>
            </a:r>
            <a:r>
              <a:rPr lang="zh-TW" altLang="en-US" dirty="0"/>
              <a:t>，就能合成出我們想要的風格轉換結果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02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014100"/>
            <a:ext cx="85206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990"/>
            </a:pPr>
            <a:r>
              <a:rPr lang="en-US" altLang="zh-TW" sz="2800" b="1" dirty="0">
                <a:latin typeface="Times New Roman"/>
                <a:ea typeface="Times New Roman"/>
                <a:cs typeface="Times New Roman"/>
                <a:sym typeface="Times New Roman"/>
              </a:rPr>
              <a:t>Pastiche Master: Exemplar-Based High-Resolution Portrait Style Transfer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187087" y="3111555"/>
            <a:ext cx="150256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Shuai Yang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773050" y="3111555"/>
            <a:ext cx="1641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Liming Jiang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330650" y="3111555"/>
            <a:ext cx="1951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zh-TW" sz="1600" b="1" dirty="0" err="1">
                <a:latin typeface="Times New Roman"/>
                <a:ea typeface="Times New Roman"/>
                <a:cs typeface="Times New Roman"/>
                <a:sym typeface="Times New Roman"/>
              </a:rPr>
              <a:t>Ziwei</a:t>
            </a:r>
            <a:r>
              <a:rPr lang="en-US" alt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 Liu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971650" y="3115313"/>
            <a:ext cx="21180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zh-TW" sz="1600" b="1" dirty="0">
                <a:latin typeface="Times New Roman"/>
                <a:ea typeface="Times New Roman"/>
                <a:cs typeface="Times New Roman"/>
                <a:sym typeface="Times New Roman"/>
              </a:rPr>
              <a:t>Chen Change Loy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560000"/>
            <a:ext cx="8648425" cy="2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014100"/>
            <a:ext cx="8648430" cy="2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3770861" y="4324525"/>
            <a:ext cx="156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zh-TW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resenter</a:t>
            </a:r>
            <a:r>
              <a:rPr 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/>
                <a:sym typeface="Times New Roman"/>
              </a:rPr>
              <a:t>欣玉</a:t>
            </a:r>
            <a:endParaRPr sz="1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689650" y="459375"/>
            <a:ext cx="372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poster in </a:t>
            </a:r>
            <a:r>
              <a:rPr lang="en-US" alt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CVPR</a:t>
            </a:r>
            <a:r>
              <a:rPr lang="zh-TW" altLang="en-US" sz="12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TW" sz="1200" dirty="0">
                <a:latin typeface="Times New Roman"/>
                <a:ea typeface="Times New Roman"/>
                <a:cs typeface="Times New Roman"/>
                <a:sym typeface="Times New Roman"/>
              </a:rPr>
              <a:t>2022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58;p13">
            <a:extLst>
              <a:ext uri="{FF2B5EF4-FFF2-40B4-BE49-F238E27FC236}">
                <a16:creationId xmlns:a16="http://schemas.microsoft.com/office/drawing/2014/main" id="{4CA3F409-A121-4B59-9763-3DFB3D711903}"/>
              </a:ext>
            </a:extLst>
          </p:cNvPr>
          <p:cNvSpPr txBox="1"/>
          <p:nvPr/>
        </p:nvSpPr>
        <p:spPr>
          <a:xfrm>
            <a:off x="2191604" y="3469401"/>
            <a:ext cx="476079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altLang="zh-TW" sz="16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alt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altLang="zh-TW" sz="1600">
                <a:latin typeface="Times New Roman"/>
                <a:ea typeface="Times New Roman"/>
                <a:cs typeface="Times New Roman"/>
                <a:sym typeface="Times New Roman"/>
              </a:rPr>
              <a:t>-Lab</a:t>
            </a:r>
            <a:r>
              <a:rPr lang="en-US" altLang="zh-TW" sz="1600" dirty="0">
                <a:latin typeface="Times New Roman"/>
                <a:ea typeface="Times New Roman"/>
                <a:cs typeface="Times New Roman"/>
                <a:sym typeface="Times New Roman"/>
              </a:rPr>
              <a:t>, Nanyang Technological University</a:t>
            </a:r>
            <a:endParaRPr sz="1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-based </a:t>
            </a: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Toonify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013" y="874631"/>
            <a:ext cx="7559410" cy="142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Translates </a:t>
            </a:r>
            <a:r>
              <a:rPr lang="en-US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generative space as a whole 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loss of style diversity</a:t>
            </a:r>
            <a:endParaRPr lang="en-US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Pros : small finetune dataset, fast training, high resolution, structure transfer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Cons : </a:t>
            </a: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Not support exemplar-based style control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87DB1FF-0B10-4BA9-9663-46BADA7D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70" y="2006919"/>
            <a:ext cx="5715988" cy="265629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B314DB7-B372-49AB-B2C7-42EF39F9A05E}"/>
              </a:ext>
            </a:extLst>
          </p:cNvPr>
          <p:cNvSpPr txBox="1"/>
          <p:nvPr/>
        </p:nvSpPr>
        <p:spPr>
          <a:xfrm>
            <a:off x="6847517" y="471788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cartoon domain</a:t>
            </a:r>
            <a:endParaRPr lang="zh-TW" altLang="en-US" dirty="0">
              <a:latin typeface="+mj-lt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F24EC56-F3F4-4A93-AF54-F5A6E20FBE27}"/>
              </a:ext>
            </a:extLst>
          </p:cNvPr>
          <p:cNvSpPr txBox="1"/>
          <p:nvPr/>
        </p:nvSpPr>
        <p:spPr>
          <a:xfrm>
            <a:off x="3528205" y="4717880"/>
            <a:ext cx="2386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translated generative space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9F17380-0145-42B8-8BB9-35BF34ABD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0" y="2134407"/>
            <a:ext cx="3241220" cy="21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289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71181EA-F27D-4A3B-9364-6D842F1B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77" y="2548122"/>
            <a:ext cx="3773500" cy="12875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1653BD5-EA7A-4AC8-9081-A8EB4F26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26" y="551295"/>
            <a:ext cx="4785060" cy="43966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9950F1D-985A-4360-A974-06796B62DAA4}"/>
              </a:ext>
            </a:extLst>
          </p:cNvPr>
          <p:cNvSpPr/>
          <p:nvPr/>
        </p:nvSpPr>
        <p:spPr>
          <a:xfrm>
            <a:off x="5264747" y="551295"/>
            <a:ext cx="1772854" cy="44062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1367A5C-B170-476A-814A-A63C04BD911F}"/>
              </a:ext>
            </a:extLst>
          </p:cNvPr>
          <p:cNvSpPr txBox="1"/>
          <p:nvPr/>
        </p:nvSpPr>
        <p:spPr>
          <a:xfrm>
            <a:off x="4610234" y="17821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  <a:latin typeface="+mj-lt"/>
              </a:rPr>
              <a:t>Origin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err="1">
                <a:solidFill>
                  <a:srgbClr val="00B050"/>
                </a:solidFill>
                <a:latin typeface="+mj-lt"/>
              </a:rPr>
              <a:t>styleGAN</a:t>
            </a:r>
            <a:endParaRPr lang="zh-TW" altLang="en-US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7E0D224-DF96-4D71-BF3C-E5262219DFD9}"/>
              </a:ext>
            </a:extLst>
          </p:cNvPr>
          <p:cNvSpPr/>
          <p:nvPr/>
        </p:nvSpPr>
        <p:spPr>
          <a:xfrm>
            <a:off x="7097832" y="551295"/>
            <a:ext cx="1967546" cy="439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0870E-DD2E-4894-8889-6AE0CB80D925}"/>
              </a:ext>
            </a:extLst>
          </p:cNvPr>
          <p:cNvSpPr txBox="1"/>
          <p:nvPr/>
        </p:nvSpPr>
        <p:spPr>
          <a:xfrm>
            <a:off x="7537776" y="243518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lt"/>
              </a:rPr>
              <a:t>New added</a:t>
            </a:r>
            <a:endParaRPr lang="zh-TW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5BAB24-53E4-44EC-BDB5-468EC1FC9A22}"/>
              </a:ext>
            </a:extLst>
          </p:cNvPr>
          <p:cNvSpPr/>
          <p:nvPr/>
        </p:nvSpPr>
        <p:spPr>
          <a:xfrm>
            <a:off x="254477" y="3191877"/>
            <a:ext cx="1539819" cy="643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6AF90DE-1418-4EA0-AA3F-01B210AF6B32}"/>
              </a:ext>
            </a:extLst>
          </p:cNvPr>
          <p:cNvSpPr/>
          <p:nvPr/>
        </p:nvSpPr>
        <p:spPr>
          <a:xfrm>
            <a:off x="254477" y="2548122"/>
            <a:ext cx="1539820" cy="5832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EAF07B9-2ADE-40D6-BEEB-B1B5E2D363BF}"/>
              </a:ext>
            </a:extLst>
          </p:cNvPr>
          <p:cNvSpPr/>
          <p:nvPr/>
        </p:nvSpPr>
        <p:spPr>
          <a:xfrm>
            <a:off x="2429784" y="2617686"/>
            <a:ext cx="718859" cy="10916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Google Shape;150;p23">
            <a:extLst>
              <a:ext uri="{FF2B5EF4-FFF2-40B4-BE49-F238E27FC236}">
                <a16:creationId xmlns:a16="http://schemas.microsoft.com/office/drawing/2014/main" id="{6EFC4ABC-2BFD-4884-8C2E-3EF49F446AD1}"/>
              </a:ext>
            </a:extLst>
          </p:cNvPr>
          <p:cNvSpPr txBox="1">
            <a:spLocks/>
          </p:cNvSpPr>
          <p:nvPr/>
        </p:nvSpPr>
        <p:spPr>
          <a:xfrm>
            <a:off x="176837" y="1117098"/>
            <a:ext cx="4159619" cy="115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30200"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style transfer paradigm</a:t>
            </a:r>
            <a:endParaRPr lang="en-US" altLang="zh-TW" sz="1600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indent="-330200"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 </a:t>
            </a: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intrinsic style path</a:t>
            </a:r>
          </a:p>
          <a:p>
            <a:pPr indent="-330200"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</a:t>
            </a: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extrinsic style path</a:t>
            </a:r>
          </a:p>
          <a:p>
            <a:pPr indent="-330200">
              <a:buClr>
                <a:schemeClr val="dk1"/>
              </a:buClr>
              <a:buSzPts val="1600"/>
              <a:buFont typeface="Times New Roman"/>
              <a:buChar char="●"/>
            </a:pPr>
            <a:endParaRPr lang="en-US" altLang="zh-TW" sz="1600" dirty="0">
              <a:solidFill>
                <a:srgbClr val="FF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C0E933-946D-4167-8F62-1B0F64817120}"/>
              </a:ext>
            </a:extLst>
          </p:cNvPr>
          <p:cNvSpPr/>
          <p:nvPr/>
        </p:nvSpPr>
        <p:spPr>
          <a:xfrm>
            <a:off x="4065794" y="1771359"/>
            <a:ext cx="1088880" cy="31765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838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653BD5-EA7A-4AC8-9081-A8EB4F26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26" y="551295"/>
            <a:ext cx="4785060" cy="43966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E0D224-DF96-4D71-BF3C-E5262219DFD9}"/>
              </a:ext>
            </a:extLst>
          </p:cNvPr>
          <p:cNvSpPr/>
          <p:nvPr/>
        </p:nvSpPr>
        <p:spPr>
          <a:xfrm>
            <a:off x="7806906" y="551295"/>
            <a:ext cx="1258472" cy="4396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0870E-DD2E-4894-8889-6AE0CB80D925}"/>
              </a:ext>
            </a:extLst>
          </p:cNvPr>
          <p:cNvSpPr txBox="1"/>
          <p:nvPr/>
        </p:nvSpPr>
        <p:spPr>
          <a:xfrm>
            <a:off x="7583958" y="227169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+mj-lt"/>
              </a:rPr>
              <a:t>Extrinsic style path</a:t>
            </a: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89"/>
            <a:ext cx="4451229" cy="328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Intrinsic style path + generator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Fixed during training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Extrinsic style path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Adjust intrinsic style features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Structure + color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Mapping Net</a:t>
            </a: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18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*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512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dimensional vectors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endParaRPr lang="en-US" altLang="zh-TW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76525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653BD5-EA7A-4AC8-9081-A8EB4F26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26" y="551295"/>
            <a:ext cx="4785060" cy="43966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E0D224-DF96-4D71-BF3C-E5262219DFD9}"/>
              </a:ext>
            </a:extLst>
          </p:cNvPr>
          <p:cNvSpPr/>
          <p:nvPr/>
        </p:nvSpPr>
        <p:spPr>
          <a:xfrm flipH="1">
            <a:off x="6185140" y="551295"/>
            <a:ext cx="1794294" cy="2631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0870E-DD2E-4894-8889-6AE0CB80D925}"/>
              </a:ext>
            </a:extLst>
          </p:cNvPr>
          <p:cNvSpPr txBox="1"/>
          <p:nvPr/>
        </p:nvSpPr>
        <p:spPr>
          <a:xfrm>
            <a:off x="6075068" y="226661"/>
            <a:ext cx="1874231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Structure adjustment</a:t>
            </a: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89"/>
            <a:ext cx="4451229" cy="328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Structure adjustment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First 7 layers : structure transfer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ModRes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: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Resblock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+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AdaIN</a:t>
            </a:r>
            <a:endParaRPr lang="en-US" altLang="zh-TW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 : adjustment degree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endParaRPr lang="en-US" altLang="zh-TW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E37C9F7-1E89-4D5B-8DE4-313189365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86" y="2924355"/>
            <a:ext cx="3658068" cy="152895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20193E0-9F6C-46CA-82F4-DFA91987390D}"/>
              </a:ext>
            </a:extLst>
          </p:cNvPr>
          <p:cNvSpPr txBox="1"/>
          <p:nvPr/>
        </p:nvSpPr>
        <p:spPr>
          <a:xfrm>
            <a:off x="1763962" y="257175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ModRes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653BD5-EA7A-4AC8-9081-A8EB4F264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26" y="551295"/>
            <a:ext cx="4785060" cy="43966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7E0D224-DF96-4D71-BF3C-E5262219DFD9}"/>
              </a:ext>
            </a:extLst>
          </p:cNvPr>
          <p:cNvSpPr/>
          <p:nvPr/>
        </p:nvSpPr>
        <p:spPr>
          <a:xfrm flipH="1">
            <a:off x="5217889" y="3217653"/>
            <a:ext cx="2494126" cy="1544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0870E-DD2E-4894-8889-6AE0CB80D925}"/>
              </a:ext>
            </a:extLst>
          </p:cNvPr>
          <p:cNvSpPr txBox="1"/>
          <p:nvPr/>
        </p:nvSpPr>
        <p:spPr>
          <a:xfrm>
            <a:off x="5527836" y="4814615"/>
            <a:ext cx="1580882" cy="325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0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Color adjustment</a:t>
            </a: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89"/>
            <a:ext cx="4451229" cy="328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Color adjustment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Last 11 layers : color transfer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 : adjustment degree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endParaRPr lang="en-US" altLang="zh-TW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87939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89"/>
            <a:ext cx="8788245" cy="12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Problem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Add new path 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alter the generative space of the pre-trained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</a:p>
          <a:p>
            <a:pPr marL="584200" lvl="1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	      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cannot directly fine-tuning</a:t>
            </a: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A59A3E-974E-416B-85DB-22CE51A54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83" y="2951103"/>
            <a:ext cx="6659503" cy="1984459"/>
          </a:xfrm>
          <a:prstGeom prst="rect">
            <a:avLst/>
          </a:prstGeom>
        </p:spPr>
      </p:pic>
      <p:sp>
        <p:nvSpPr>
          <p:cNvPr id="6" name="Google Shape;150;p23">
            <a:extLst>
              <a:ext uri="{FF2B5EF4-FFF2-40B4-BE49-F238E27FC236}">
                <a16:creationId xmlns:a16="http://schemas.microsoft.com/office/drawing/2014/main" id="{6ECA6C7B-D4B7-4D0F-9A1B-3C7A325A731D}"/>
              </a:ext>
            </a:extLst>
          </p:cNvPr>
          <p:cNvSpPr txBox="1">
            <a:spLocks/>
          </p:cNvSpPr>
          <p:nvPr/>
        </p:nvSpPr>
        <p:spPr>
          <a:xfrm>
            <a:off x="232911" y="1914143"/>
            <a:ext cx="8788245" cy="12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1 : color transfer on source domain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2 : structure transfer on source domain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3 : style transfer on target domain</a:t>
            </a: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607666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89"/>
            <a:ext cx="8788245" cy="12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1 : color transfer on source domain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2 : structure transfer on source domain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3 : style transfer on target domain</a:t>
            </a:r>
          </a:p>
          <a:p>
            <a:pPr marL="584200" lvl="8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4C57D5-4D2E-48DB-A6AA-5259A7F50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39" y="1856524"/>
            <a:ext cx="5238122" cy="317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41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4" y="972889"/>
            <a:ext cx="4899804" cy="12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1 : color transfer on source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Network initialization </a:t>
            </a:r>
            <a:r>
              <a:rPr lang="zh-TW" alt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ModRes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close to 0</a:t>
            </a:r>
          </a:p>
          <a:p>
            <a:pPr marL="584200" lvl="2">
              <a:lnSpc>
                <a:spcPct val="115000"/>
              </a:lnSpc>
              <a:buClr>
                <a:schemeClr val="dk1"/>
              </a:buClr>
              <a:buSzPts val="1600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                                                   Tc = identity matrix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AF4E21-01BF-460F-88C3-C706EFB8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58" y="207938"/>
            <a:ext cx="3723028" cy="4576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692A7B7-3F9A-4AD9-AA5A-C003B095B177}"/>
              </a:ext>
            </a:extLst>
          </p:cNvPr>
          <p:cNvSpPr/>
          <p:nvPr/>
        </p:nvSpPr>
        <p:spPr>
          <a:xfrm>
            <a:off x="7115001" y="781025"/>
            <a:ext cx="569424" cy="352045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BAA326-C5DF-492F-BA9C-C64EF5054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02" y="2443358"/>
            <a:ext cx="4150563" cy="17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8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90"/>
            <a:ext cx="8143335" cy="8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2 : structure transfer on source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 style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blending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in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 generate fused faces to train extrinsic style path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E26694-EC28-4D6E-B8B2-D439D927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41" y="1834064"/>
            <a:ext cx="3661467" cy="16223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4731AD5-4B44-4DF6-A681-97481EB6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41" y="3436101"/>
            <a:ext cx="1211942" cy="1245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142C4-2390-46DF-9388-8D2BC2911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29" y="3456421"/>
            <a:ext cx="1171647" cy="12067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9EA2B1-F46E-48FA-94A4-7C74140B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379" y="3436101"/>
            <a:ext cx="1110003" cy="12459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C8269D4-477F-4D6D-B13A-A6626BA3A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77" y="1834064"/>
            <a:ext cx="4647964" cy="31590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4B2EE9B-67AD-4347-9AC8-1611183E1B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8957" y="4705746"/>
            <a:ext cx="706384" cy="2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9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901443-3E93-4FC3-A395-40E2E5081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592" y="574625"/>
            <a:ext cx="2932984" cy="38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7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90"/>
            <a:ext cx="8315863" cy="8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2 : structure transfer on source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 style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blending 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 generate fused faces to train extrinsic style path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9E26694-EC28-4D6E-B8B2-D439D927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41" y="1834064"/>
            <a:ext cx="3661467" cy="16223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4731AD5-4B44-4DF6-A681-97481EB61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41" y="3436101"/>
            <a:ext cx="1211942" cy="12459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1D142C4-2390-46DF-9388-8D2BC2911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29" y="3456421"/>
            <a:ext cx="1171647" cy="12067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9EA2B1-F46E-48FA-94A4-7C74140BB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379" y="3436101"/>
            <a:ext cx="1110003" cy="12459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97AE3A4-6B95-4086-B179-4782F64B7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792" y="2021474"/>
            <a:ext cx="4752975" cy="4286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6F7842-16A1-477D-9E66-5CCA432C9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113" y="2934143"/>
            <a:ext cx="4628852" cy="14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00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90"/>
            <a:ext cx="8315863" cy="8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3 : style transfer on target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destylization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in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 generate paired training data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F4A5DA-A3DC-47FB-91C4-5F04119B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76" y="2366962"/>
            <a:ext cx="4496336" cy="17597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B14D769-C2AE-4721-8639-23866A1DC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76" y="2366962"/>
            <a:ext cx="800100" cy="4095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1240CA-5B71-4E94-8165-640D50D1F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175" y="1644043"/>
            <a:ext cx="3856912" cy="2856691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B1A6132-7A99-4BFB-A328-E889887A18EA}"/>
              </a:ext>
            </a:extLst>
          </p:cNvPr>
          <p:cNvCxnSpPr/>
          <p:nvPr/>
        </p:nvCxnSpPr>
        <p:spPr>
          <a:xfrm>
            <a:off x="8195094" y="4500734"/>
            <a:ext cx="0" cy="295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7A80E1B-137D-4382-B02A-49A4687782B8}"/>
              </a:ext>
            </a:extLst>
          </p:cNvPr>
          <p:cNvCxnSpPr>
            <a:cxnSpLocks/>
          </p:cNvCxnSpPr>
          <p:nvPr/>
        </p:nvCxnSpPr>
        <p:spPr>
          <a:xfrm flipH="1">
            <a:off x="5779698" y="4796287"/>
            <a:ext cx="24153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1CE6708-2169-4D3F-94F5-889A16550EB0}"/>
              </a:ext>
            </a:extLst>
          </p:cNvPr>
          <p:cNvCxnSpPr/>
          <p:nvPr/>
        </p:nvCxnSpPr>
        <p:spPr>
          <a:xfrm flipV="1">
            <a:off x="5771072" y="4500734"/>
            <a:ext cx="0" cy="29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6E54C6CE-7198-4DBA-8A5F-25FAC82B1C62}"/>
              </a:ext>
            </a:extLst>
          </p:cNvPr>
          <p:cNvSpPr/>
          <p:nvPr/>
        </p:nvSpPr>
        <p:spPr>
          <a:xfrm>
            <a:off x="6425879" y="4781673"/>
            <a:ext cx="1114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destylization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88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90"/>
            <a:ext cx="8315863" cy="8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3 : style transfer on target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Avoid mode collapse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AFF264F-D604-4DB9-8E48-0C03BC0FA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24" y="2086070"/>
            <a:ext cx="3241220" cy="21344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D76150-9FC8-4C1C-9416-21AF5679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913" y="2129495"/>
            <a:ext cx="3522312" cy="2305513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id="{91BF2A17-BFAF-4079-8B0F-160C05104C59}"/>
              </a:ext>
            </a:extLst>
          </p:cNvPr>
          <p:cNvSpPr/>
          <p:nvPr/>
        </p:nvSpPr>
        <p:spPr>
          <a:xfrm>
            <a:off x="4123426" y="3079630"/>
            <a:ext cx="448574" cy="260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8B6C01B-E090-4B39-A7DF-67BAD5477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14" y="876908"/>
            <a:ext cx="1157288" cy="114941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EC0A9EB-B802-4E5E-B00D-430F9F032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159" y="494481"/>
            <a:ext cx="1165604" cy="1149415"/>
          </a:xfrm>
          <a:prstGeom prst="rect">
            <a:avLst/>
          </a:prstGeom>
        </p:spPr>
      </p:pic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02EEF2E-6747-4179-8525-0BD9AADEEAF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5209058" y="2026323"/>
            <a:ext cx="432282" cy="91245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0638731-BA44-41CF-8FD7-9EA1E4606BD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233920" y="1643896"/>
            <a:ext cx="752041" cy="888484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5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Progress fine-tuning scheme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7" name="Google Shape;150;p23">
            <a:extLst>
              <a:ext uri="{FF2B5EF4-FFF2-40B4-BE49-F238E27FC236}">
                <a16:creationId xmlns:a16="http://schemas.microsoft.com/office/drawing/2014/main" id="{D095B6E9-2011-4075-8A5D-431A4012B8D7}"/>
              </a:ext>
            </a:extLst>
          </p:cNvPr>
          <p:cNvSpPr txBox="1">
            <a:spLocks/>
          </p:cNvSpPr>
          <p:nvPr/>
        </p:nvSpPr>
        <p:spPr>
          <a:xfrm>
            <a:off x="232913" y="972890"/>
            <a:ext cx="8315863" cy="83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Stage 3 : style transfer on target domain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destylization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in </a:t>
            </a:r>
            <a:r>
              <a:rPr lang="en-US" altLang="zh-TW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to generate paired training data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31240CA-5B71-4E94-8165-640D50D1F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175" y="1644043"/>
            <a:ext cx="3856912" cy="2856691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FB1A6132-7A99-4BFB-A328-E889887A18EA}"/>
              </a:ext>
            </a:extLst>
          </p:cNvPr>
          <p:cNvCxnSpPr/>
          <p:nvPr/>
        </p:nvCxnSpPr>
        <p:spPr>
          <a:xfrm>
            <a:off x="8195094" y="4500734"/>
            <a:ext cx="0" cy="295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7A80E1B-137D-4382-B02A-49A4687782B8}"/>
              </a:ext>
            </a:extLst>
          </p:cNvPr>
          <p:cNvCxnSpPr>
            <a:cxnSpLocks/>
          </p:cNvCxnSpPr>
          <p:nvPr/>
        </p:nvCxnSpPr>
        <p:spPr>
          <a:xfrm flipH="1">
            <a:off x="5779698" y="4796287"/>
            <a:ext cx="24153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21CE6708-2169-4D3F-94F5-889A16550EB0}"/>
              </a:ext>
            </a:extLst>
          </p:cNvPr>
          <p:cNvCxnSpPr/>
          <p:nvPr/>
        </p:nvCxnSpPr>
        <p:spPr>
          <a:xfrm flipV="1">
            <a:off x="5771072" y="4500734"/>
            <a:ext cx="0" cy="29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6E54C6CE-7198-4DBA-8A5F-25FAC82B1C62}"/>
              </a:ext>
            </a:extLst>
          </p:cNvPr>
          <p:cNvSpPr/>
          <p:nvPr/>
        </p:nvSpPr>
        <p:spPr>
          <a:xfrm>
            <a:off x="6425879" y="4781673"/>
            <a:ext cx="1114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destylization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3AE64E3-8BAE-408B-AEF9-F965CD7C5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2096490"/>
            <a:ext cx="4086225" cy="44767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866BF7E-2375-4E25-8A7F-B1672FDF8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13" y="3115802"/>
            <a:ext cx="4582070" cy="10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0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613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Visual comparison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E661608-A51D-48C9-A3C3-F8155F40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980" y="875988"/>
            <a:ext cx="6230039" cy="41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06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User study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C73164-FACA-4B51-AC3A-8B05CECE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53" y="1641623"/>
            <a:ext cx="6330894" cy="20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37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Ablation study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F701457-4F98-43DA-AD9C-EFD3827D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4" y="2817333"/>
            <a:ext cx="7048832" cy="174604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1CC9A46-9F6B-46AE-B9A4-63B448673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84" y="934708"/>
            <a:ext cx="6871465" cy="16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64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7246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idx="4294967295"/>
          </p:nvPr>
        </p:nvSpPr>
        <p:spPr>
          <a:xfrm>
            <a:off x="332113" y="207938"/>
            <a:ext cx="7205663" cy="5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</a:p>
        </p:txBody>
      </p:sp>
      <p:sp>
        <p:nvSpPr>
          <p:cNvPr id="6" name="Google Shape;150;p23">
            <a:extLst>
              <a:ext uri="{FF2B5EF4-FFF2-40B4-BE49-F238E27FC236}">
                <a16:creationId xmlns:a16="http://schemas.microsoft.com/office/drawing/2014/main" id="{04FEF274-DD29-4C49-B161-BC086A5430B9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7226076" cy="330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 novel </a:t>
            </a:r>
            <a:r>
              <a:rPr lang="en-US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DualStyleGAN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Characterize and control the intrinsic and extrinsic styles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high-resolution portrait style transfer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Friendly data requirement</a:t>
            </a: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Well designed extrinsic style path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Hierarchical style manipulation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Both color and structures styles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 novel progressive fine-tuning scheme</a:t>
            </a:r>
          </a:p>
          <a:p>
            <a:pPr marL="914400" lvl="1" indent="-330200">
              <a:lnSpc>
                <a:spcPct val="115000"/>
              </a:lnSpc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Robustness</a:t>
            </a:r>
          </a:p>
          <a:p>
            <a:pPr marL="584200" lvl="1">
              <a:lnSpc>
                <a:spcPct val="115000"/>
              </a:lnSpc>
              <a:buClr>
                <a:schemeClr val="dk1"/>
              </a:buClr>
              <a:buSzPts val="1600"/>
            </a:pPr>
            <a:endParaRPr lang="en-US" altLang="zh-TW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711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52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Image Style Transfer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127CBA-031D-4AFC-AC3C-B3DB44CD5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572" y="880297"/>
            <a:ext cx="4823482" cy="357829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97BB661-81EF-4C74-B137-16393A633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572" y="880296"/>
            <a:ext cx="1749773" cy="591835"/>
          </a:xfrm>
          <a:prstGeom prst="rect">
            <a:avLst/>
          </a:prstGeom>
        </p:spPr>
      </p:pic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872" cy="330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 Image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Structures</a:t>
            </a:r>
            <a:r>
              <a:rPr lang="zh-TW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Image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Colors, textures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More Flexibility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0C2065-96F8-49D7-9797-B802B8105B56}"/>
              </a:ext>
            </a:extLst>
          </p:cNvPr>
          <p:cNvSpPr/>
          <p:nvPr/>
        </p:nvSpPr>
        <p:spPr>
          <a:xfrm>
            <a:off x="3632055" y="4522413"/>
            <a:ext cx="5175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CVPR 2016 Image Style Transfer Using Convolutional Neural Networks </a:t>
            </a:r>
            <a:endParaRPr lang="zh-TW" alt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Face Style Transfer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872" cy="330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Content Image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Face images</a:t>
            </a:r>
            <a:r>
              <a:rPr lang="zh-TW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	</a:t>
            </a:r>
            <a:endParaRPr sz="1600" dirty="0">
              <a:solidFill>
                <a:srgbClr val="FF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Image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Arbitrary paintings</a:t>
            </a:r>
          </a:p>
          <a:p>
            <a:pPr lvl="1" indent="-330200"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Artistic portraits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A14B33-CBC2-44BF-8F3E-E306E676A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76" y="744928"/>
            <a:ext cx="5968581" cy="1768757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D6D758B-28DF-4EA9-96E2-D151E2879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577" y="2883422"/>
            <a:ext cx="5968581" cy="18807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C0A177D-2670-43F2-93BB-EEA03D940536}"/>
              </a:ext>
            </a:extLst>
          </p:cNvPr>
          <p:cNvSpPr/>
          <p:nvPr/>
        </p:nvSpPr>
        <p:spPr>
          <a:xfrm>
            <a:off x="3326099" y="2555958"/>
            <a:ext cx="5695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CVPR 2019 Style Transfer by Relaxed Optimal Transport and Self-Similarity</a:t>
            </a:r>
            <a:endParaRPr lang="zh-TW" altLang="en-US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5B02A6-3E99-4A58-A5CB-A0E194F6F03C}"/>
              </a:ext>
            </a:extLst>
          </p:cNvPr>
          <p:cNvSpPr/>
          <p:nvPr/>
        </p:nvSpPr>
        <p:spPr>
          <a:xfrm>
            <a:off x="2992372" y="4859474"/>
            <a:ext cx="60889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SIGGRAPH 2016 Painting Style Transfer for Head Portraits using Convolutional Neural Networks 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0543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Exemplar-Based Face Style Transfer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23872" cy="3306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Artistic portraits</a:t>
            </a:r>
            <a:endParaRPr lang="en-US" sz="16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Colors, textures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Simple patterns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Structures/shapes	</a:t>
            </a:r>
            <a:endParaRPr lang="en-US" sz="1600" dirty="0">
              <a:solidFill>
                <a:srgbClr val="FF0000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Pastiche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Imitate the style of an artist or work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08F995-C652-4C85-8344-58BDB8A3D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17" y="757420"/>
            <a:ext cx="4071167" cy="23341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FE0BF9-F1BB-4819-B859-942EB763E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454" y="3091556"/>
            <a:ext cx="4169292" cy="19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2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3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Outline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Introduction</a:t>
            </a:r>
            <a:endParaRPr lang="en-US" altLang="zh-TW"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Related Work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en-US" alt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Method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Experiments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000"/>
              <a:buFont typeface="Times New Roman"/>
              <a:buChar char="●"/>
            </a:pPr>
            <a:r>
              <a:rPr lang="zh-TW" sz="2000" dirty="0">
                <a:solidFill>
                  <a:srgbClr val="C2C2C2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Conclusions</a:t>
            </a:r>
            <a:endParaRPr sz="2000" dirty="0">
              <a:solidFill>
                <a:srgbClr val="C2C2C2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70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Image-to-image Translation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012" y="948221"/>
            <a:ext cx="7835455" cy="196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Learn a bi-directional mapping between the face and artistic portrait domains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Learn from scratch on complex bi-directional translations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Low-resolution images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Large dataset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altLang="zh-TW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Long training time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C37BCF6-66FE-4B36-94AC-EAB1FCB08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" y="2912356"/>
            <a:ext cx="8600536" cy="13877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2FEC08-E1CC-41A7-A493-9E6CAB857799}"/>
              </a:ext>
            </a:extLst>
          </p:cNvPr>
          <p:cNvSpPr/>
          <p:nvPr/>
        </p:nvSpPr>
        <p:spPr>
          <a:xfrm>
            <a:off x="194409" y="4491821"/>
            <a:ext cx="87551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ICIR 2020 U-GAT-IT: Unsupervised Generative Attentional Networks with Adaptive Layer-Instance Normalization for Image-to-Image Translation 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03610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51013" y="185920"/>
            <a:ext cx="72051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3000" b="1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-based </a:t>
            </a:r>
            <a:r>
              <a:rPr lang="en-US" altLang="zh-TW" sz="3000" b="1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Toonify</a:t>
            </a:r>
            <a:endParaRPr sz="3000" b="1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13" name="Google Shape;150;p23">
            <a:extLst>
              <a:ext uri="{FF2B5EF4-FFF2-40B4-BE49-F238E27FC236}">
                <a16:creationId xmlns:a16="http://schemas.microsoft.com/office/drawing/2014/main" id="{E51EEF1C-56E3-46CF-A4E3-ACF0613165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1013" y="874631"/>
            <a:ext cx="6722647" cy="1422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generates realistic faces from random </a:t>
            </a:r>
            <a:r>
              <a:rPr lang="en-US" sz="16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random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noise z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Finetune </a:t>
            </a:r>
            <a:r>
              <a:rPr lang="en-US" altLang="zh-TW" sz="1600" dirty="0" err="1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styleGAN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on cartoon dataset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Style blending </a:t>
            </a:r>
            <a:r>
              <a:rPr lang="zh-TW" altLang="en-US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→ 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realistic colors, cartoon-like face shapes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2FEC08-E1CC-41A7-A493-9E6CAB857799}"/>
              </a:ext>
            </a:extLst>
          </p:cNvPr>
          <p:cNvSpPr/>
          <p:nvPr/>
        </p:nvSpPr>
        <p:spPr>
          <a:xfrm>
            <a:off x="1184133" y="4598683"/>
            <a:ext cx="6775734" cy="261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 err="1"/>
              <a:t>NeurIPS</a:t>
            </a:r>
            <a:r>
              <a:rPr lang="en-US" altLang="zh-TW" sz="1050" dirty="0"/>
              <a:t> 2020 Resolution Dependent GAN Interpolation for Controllable Image Synthesis Between Domains</a:t>
            </a:r>
            <a:endParaRPr lang="zh-TW" altLang="en-US" sz="105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E83632-CBC8-4AD9-B180-84DE7273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0" y="2432649"/>
            <a:ext cx="8844328" cy="207729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E53564-C0C3-4818-8618-2315B536B88A}"/>
              </a:ext>
            </a:extLst>
          </p:cNvPr>
          <p:cNvSpPr txBox="1"/>
          <p:nvPr/>
        </p:nvSpPr>
        <p:spPr>
          <a:xfrm>
            <a:off x="5870414" y="2641535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pose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C918FE-3187-46F6-A106-839A416E6A27}"/>
              </a:ext>
            </a:extLst>
          </p:cNvPr>
          <p:cNvSpPr txBox="1"/>
          <p:nvPr/>
        </p:nvSpPr>
        <p:spPr>
          <a:xfrm>
            <a:off x="5818527" y="2836602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gender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DB3AF7-533C-41E5-8C5C-5B7621996C2E}"/>
              </a:ext>
            </a:extLst>
          </p:cNvPr>
          <p:cNvSpPr txBox="1"/>
          <p:nvPr/>
        </p:nvSpPr>
        <p:spPr>
          <a:xfrm>
            <a:off x="5809710" y="3050860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texture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0A56294-EBEA-4F18-B626-26512CA538FE}"/>
              </a:ext>
            </a:extLst>
          </p:cNvPr>
          <p:cNvSpPr txBox="1"/>
          <p:nvPr/>
        </p:nvSpPr>
        <p:spPr>
          <a:xfrm>
            <a:off x="5864369" y="326511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color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D34BB08-A6DA-45EE-B117-77A5BC4A4568}"/>
              </a:ext>
            </a:extLst>
          </p:cNvPr>
          <p:cNvSpPr txBox="1"/>
          <p:nvPr/>
        </p:nvSpPr>
        <p:spPr>
          <a:xfrm>
            <a:off x="2928807" y="2641535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pose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FEA381E-4C7C-4D6E-BE3E-A1E7890B5594}"/>
              </a:ext>
            </a:extLst>
          </p:cNvPr>
          <p:cNvSpPr txBox="1"/>
          <p:nvPr/>
        </p:nvSpPr>
        <p:spPr>
          <a:xfrm>
            <a:off x="2869061" y="2844709"/>
            <a:ext cx="6238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gender</a:t>
            </a:r>
            <a:endParaRPr lang="zh-TW" altLang="en-US" sz="1200" dirty="0">
              <a:latin typeface="+mj-lt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DE341B-44D9-4734-BF21-406B8966ED4F}"/>
              </a:ext>
            </a:extLst>
          </p:cNvPr>
          <p:cNvSpPr txBox="1"/>
          <p:nvPr/>
        </p:nvSpPr>
        <p:spPr>
          <a:xfrm>
            <a:off x="2880790" y="3050860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texture</a:t>
            </a:r>
            <a:endParaRPr lang="zh-TW" altLang="en-US" sz="1200" dirty="0"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A0232DA-9D4B-4A85-B790-C2EDAAAD270E}"/>
              </a:ext>
            </a:extLst>
          </p:cNvPr>
          <p:cNvSpPr txBox="1"/>
          <p:nvPr/>
        </p:nvSpPr>
        <p:spPr>
          <a:xfrm>
            <a:off x="2922762" y="326511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latin typeface="+mj-lt"/>
              </a:rPr>
              <a:t>color</a:t>
            </a:r>
            <a:endParaRPr lang="zh-TW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01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1251</Words>
  <Application>Microsoft Office PowerPoint</Application>
  <PresentationFormat>如螢幕大小 (16:9)</PresentationFormat>
  <Paragraphs>210</Paragraphs>
  <Slides>29</Slides>
  <Notes>29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Cambria</vt:lpstr>
      <vt:lpstr>Times New Roman</vt:lpstr>
      <vt:lpstr>Simple Light</vt:lpstr>
      <vt:lpstr>Pastiche Master: Exemplar-Based High-Resolution Portrait Style Transfer</vt:lpstr>
      <vt:lpstr>Outline</vt:lpstr>
      <vt:lpstr>Outline</vt:lpstr>
      <vt:lpstr>Exemplar-Based Image Style Transfer</vt:lpstr>
      <vt:lpstr>Exemplar-Based Face Style Transfer</vt:lpstr>
      <vt:lpstr>Exemplar-Based Face Style Transfer</vt:lpstr>
      <vt:lpstr>Outline</vt:lpstr>
      <vt:lpstr>Image-to-image Translation</vt:lpstr>
      <vt:lpstr>StyleGAN-based Toonify</vt:lpstr>
      <vt:lpstr>StyleGAN-based Toonify</vt:lpstr>
      <vt:lpstr>Outline</vt:lpstr>
      <vt:lpstr>DualStyleGAN</vt:lpstr>
      <vt:lpstr>DualStyleGAN</vt:lpstr>
      <vt:lpstr>DualStyleGAN</vt:lpstr>
      <vt:lpstr>DualStyleGAN</vt:lpstr>
      <vt:lpstr>Progress fine-tuning scheme</vt:lpstr>
      <vt:lpstr>Progress fine-tuning scheme</vt:lpstr>
      <vt:lpstr>Progress fine-tuning scheme</vt:lpstr>
      <vt:lpstr>Progress fine-tuning scheme</vt:lpstr>
      <vt:lpstr>Progress fine-tuning scheme</vt:lpstr>
      <vt:lpstr>Progress fine-tuning scheme</vt:lpstr>
      <vt:lpstr>Progress fine-tuning scheme</vt:lpstr>
      <vt:lpstr>Progress fine-tuning scheme</vt:lpstr>
      <vt:lpstr>Outline</vt:lpstr>
      <vt:lpstr>Visual comparison</vt:lpstr>
      <vt:lpstr>User study</vt:lpstr>
      <vt:lpstr>Ablation study</vt:lpstr>
      <vt:lpstr>Outline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Pastiche Master: Exemplar-Based High-Resolution Portrait Style Transfer</dc:title>
  <cp:lastModifiedBy>Xin Yu Xie</cp:lastModifiedBy>
  <cp:revision>72</cp:revision>
  <dcterms:modified xsi:type="dcterms:W3CDTF">2022-12-09T11:46:26Z</dcterms:modified>
</cp:coreProperties>
</file>